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0" r:id="rId9"/>
    <p:sldId id="268" r:id="rId10"/>
    <p:sldId id="264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288" autoAdjust="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F86E-27DC-47DE-AB13-F3D9D7B84BF1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44DFA-C153-4C48-9CD6-BDD2AC574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2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As we know, recommendation systems play an important role in E-commerce business.</a:t>
            </a:r>
          </a:p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The correct items to show becomes an important use-case in this business and thus attracts lot of research in the domain. </a:t>
            </a:r>
            <a:endParaRPr lang="en-US" dirty="0">
              <a:cs typeface="Calibri"/>
            </a:endParaRPr>
          </a:p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We investigate the Gourmet and Grocery food section of the Amazon dataset. </a:t>
            </a:r>
            <a:endParaRPr lang="en-US" dirty="0">
              <a:cs typeface="Calibri"/>
            </a:endParaRPr>
          </a:p>
          <a:p>
            <a:pPr>
              <a:lnSpc>
                <a:spcPct val="120000"/>
              </a:lnSpc>
              <a:spcBef>
                <a:spcPts val="1000"/>
              </a:spcBef>
            </a:pPr>
            <a:endParaRPr lang="en-US" dirty="0">
              <a:cs typeface="Calibri"/>
            </a:endParaRPr>
          </a:p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The goal is to </a:t>
            </a:r>
            <a:r>
              <a:rPr lang="en-US" dirty="0"/>
              <a:t>find the best recommendations for the user based on their likes and dislikes</a:t>
            </a:r>
          </a:p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The groceries and gourmet dataset contains user reviews, ratings, product IDs tagged to a unique </a:t>
            </a:r>
            <a:r>
              <a:rPr lang="en-US" dirty="0" err="1">
                <a:cs typeface="Calibri"/>
              </a:rPr>
              <a:t>reviewerID</a:t>
            </a:r>
            <a:endParaRPr lang="en-US" dirty="0">
              <a:cs typeface="Calibri"/>
            </a:endParaRPr>
          </a:p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And the metadata had all the unique products with their description, image, price and rank in the category </a:t>
            </a:r>
          </a:p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We merged the metadata set and the ratings dataset based on the product ID</a:t>
            </a:r>
          </a:p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We’re dealing with a very large dataset here, having more than a million reviews and 127k unique reviewers and around 41 thousand unique products.</a:t>
            </a:r>
          </a:p>
          <a:p>
            <a:pPr marL="171450" indent="-1714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44DFA-C153-4C48-9CD6-BDD2AC574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first step in our analysis is Exploratory data analysis 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 ask questions to the dataset that will help us understand it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will help us defining our implementation process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Rockwell" panose="02060603020205020403" pitchFamily="18" charset="0"/>
                <a:ea typeface="Calibri"/>
                <a:cs typeface="Calibri"/>
              </a:rPr>
              <a:t>The amazon dataset comes with a lot of interesting features, we have used </a:t>
            </a:r>
            <a:r>
              <a:rPr lang="en-US" sz="1800" b="0" dirty="0">
                <a:latin typeface="Rockwell" panose="02060603020205020403" pitchFamily="18" charset="0"/>
                <a:ea typeface="Calibri"/>
                <a:cs typeface="Calibri"/>
              </a:rPr>
              <a:t>(ASIN, </a:t>
            </a:r>
            <a:r>
              <a:rPr lang="en-US" sz="1800" b="0" dirty="0" err="1">
                <a:latin typeface="Rockwell" panose="02060603020205020403" pitchFamily="18" charset="0"/>
                <a:ea typeface="Calibri"/>
                <a:cs typeface="Calibri"/>
              </a:rPr>
              <a:t>ReviewerID</a:t>
            </a:r>
            <a:r>
              <a:rPr lang="en-US" sz="1800" b="0" dirty="0">
                <a:latin typeface="Rockwell" panose="02060603020205020403" pitchFamily="18" charset="0"/>
                <a:ea typeface="Calibri"/>
                <a:cs typeface="Calibri"/>
              </a:rPr>
              <a:t>, Rating, Category, Title, Description)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 In the first chart here we are trying to understand what are the categories that the items belong to – and which categories are the most popular. 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Next, we try to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analyse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users, we see that on an average a reviewer makes around 9 reviews , but we see that there are many outliers , some users making more than 500 reviews. 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44DFA-C153-4C48-9CD6-BDD2AC574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81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 we see how many ratings do we have per product and realize the majority of the items have around 27.69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Major challenge with this dataset is sparsity. We found that the User-item matrix has a sparsity of 0.794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Rockwell" panose="02060603020205020403" pitchFamily="18" charset="0"/>
              </a:rPr>
              <a:t>We have categorical ratings in this dataset – which are whole numbers. And 5* seems to be the most popular rating given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Rockwell" panose="02060603020205020403" pitchFamily="18" charset="0"/>
              </a:rPr>
              <a:t>Next we list the top N </a:t>
            </a:r>
            <a:r>
              <a:rPr lang="en-US" dirty="0" err="1">
                <a:solidFill>
                  <a:srgbClr val="000000"/>
                </a:solidFill>
                <a:latin typeface="Rockwell" panose="02060603020205020403" pitchFamily="18" charset="0"/>
              </a:rPr>
              <a:t>reviwewed</a:t>
            </a:r>
            <a:r>
              <a:rPr lang="en-US" dirty="0">
                <a:solidFill>
                  <a:srgbClr val="000000"/>
                </a:solidFill>
                <a:latin typeface="Rockwell" panose="02060603020205020403" pitchFamily="18" charset="0"/>
              </a:rPr>
              <a:t> products </a:t>
            </a:r>
          </a:p>
          <a:p>
            <a:r>
              <a:rPr lang="en-US" dirty="0"/>
              <a:t>* Now I will hand it over to Hasnain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44DFA-C153-4C48-9CD6-BDD2AC574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3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Keep reviewers who are seasoned. Because those will be generalized and not biased. 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44DFA-C153-4C48-9CD6-BDD2AC574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7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44DFA-C153-4C48-9CD6-BDD2AC574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0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F132-ED84-BE4F-1061-0C0737C9B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2B10A-F1E4-DC1C-BF6A-38E1F496E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59C03-B3BC-0BF0-190F-7E953A008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A2E03-C911-6FBF-AB21-4D23FDDF0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D5FE3-ECBE-A236-E98F-82262A6F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7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4FC7-4544-0BDA-266F-DBA899EF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AC4FD-E8D4-1C21-CA1A-76809214A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3AA37-CA9F-6468-3C42-1E218C0C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FB7D-C099-AAC1-3BD0-1AA573C5F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11D95-2BFF-408A-CACF-F8304557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74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575E8-5632-77E5-799C-F1F7C1D09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237FD-B8C1-2467-990D-6E82F0312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7F6A-4F34-7255-FE5F-70E6F586C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2A5-427E-8C82-0331-E5AD66CF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2BB8A-20F7-6B11-AB13-0FFDC979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FD3E-C718-8EF8-C3D4-D81B58A1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BB0F6-7BB2-4201-2B78-AC034A74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5D4AA-9A6C-3633-8A8B-4E040FA9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7E73F-12EE-F102-B194-0F00CFD8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FC6BB-F581-994A-C52A-B4EE113D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6DC8-E2E6-F094-427C-65742A52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FE41D-66C2-A4AE-6A17-1EA95735C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ED82-55F5-0E2F-4BB6-18CEB5A8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7A2AE-7B09-1374-8F75-4A336AD4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79260-5C53-6BEB-A328-E8C0E9BA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4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6FF8-C945-AEF0-EA92-EE4ACA28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2FC92-C47F-E0C9-485D-7E4D2D7A7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25A86-21E0-4304-B13E-D8E225BBE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DF807-BB01-3FAA-478A-D9BB0FB3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42A74-23DB-311B-70FC-144B6A4C5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313B9-4561-8D99-3EF3-8CDE409A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9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02DE-7145-C7E2-B0AC-4F08A6F0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10120-3D01-2B08-4B92-E8072FCAD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1D0B8-DE0E-436A-485B-9A78304CB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5EB91-C77D-4252-25DE-0EAD5935F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18F329-1575-CC27-C4B3-87810B1FE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0D7F9-2813-50FC-FF32-BDD786DF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525024-A0CD-FE97-17CB-D6B51651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A36E7-DAF6-B759-B474-7D781DEB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2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9640-303D-86CE-9864-36AF9D96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1EED2-7052-917F-00F7-A7429E38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D770D-0443-3D87-F451-F7F819C15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655D3-A5F3-A12D-9696-8B3E0ED8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5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FEDC0-AC3D-4009-004F-B2DCF529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ED675-BD21-ED8D-CDD0-8EF25513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F63E-C329-15D2-E3BC-6DF630E7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3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C9EF-628C-BCD2-56C8-7614F8BC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62C8-5E75-44D1-CAF7-1EBDC6D66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15C5C-D51D-C57B-5BC5-19BDD139C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32006-67BE-A013-ED79-A38E69E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16525-413F-E22B-72E9-25E55F10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94AE5-8D25-1A09-82C1-3F74B694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3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CEF6-03D9-84D2-74F9-8D63E8A3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C0F1F3-1310-CCF4-298E-A1B4E9CD5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A385A-5359-D633-EA55-CD2C391AF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BF4F8-F4EC-3703-C6CD-D9EBDB03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315BF-F214-16A8-FF4F-60DD19C7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FA325-50E1-693D-58F2-1434DBE4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1E087-32BC-8FFC-A447-33BDC138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C2CAF-0717-6795-8DAE-BB041EDFF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9C289-1144-91FD-74EF-71C7F414A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1F595-6A5B-4394-ABA8-CD3637208B5A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D4D8A-7A54-7332-1432-72FA47ABB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58FB2-0880-E7F0-6FC5-5D156E835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0D90B-7D4A-4994-9268-A61E5011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B503-F9F5-673F-71E0-7E2919374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7225" y="3028950"/>
            <a:ext cx="7724775" cy="2574925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CF-based Groceries Recommender systems</a:t>
            </a:r>
            <a:br>
              <a:rPr lang="en-US" dirty="0">
                <a:solidFill>
                  <a:schemeClr val="bg1"/>
                </a:solidFill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" panose="02060603020205020403" pitchFamily="18" charset="0"/>
                <a:ea typeface="Calibri"/>
                <a:cs typeface="Calibri"/>
              </a:rPr>
              <a:t>Hasnain Gandhi (hg410)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" panose="02060603020205020403" pitchFamily="18" charset="0"/>
                <a:cs typeface="Arial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" panose="02060603020205020403" pitchFamily="18" charset="0"/>
                <a:ea typeface="Calibri"/>
                <a:cs typeface="Calibri"/>
              </a:rPr>
              <a:t>Mansi Borole (mb2208)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" panose="02060603020205020403" pitchFamily="18" charset="0"/>
                <a:ea typeface="Calibri"/>
                <a:cs typeface="Calibri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ockwell" panose="02060603020205020403" pitchFamily="18" charset="0"/>
                <a:ea typeface="Calibri"/>
                <a:cs typeface="Calibri"/>
              </a:rPr>
              <a:t>Tarini Divgi (td508)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8767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9C1A-BDFF-4F95-C2AC-ED6D845A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F0E7-AE22-9921-0991-460DDA532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86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 rtl="0" fontAlgn="base">
              <a:buNone/>
            </a:pPr>
            <a:endParaRPr lang="en-US" sz="2400" dirty="0">
              <a:latin typeface="Rockwell" panose="02060603020205020403" pitchFamily="18" charset="0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EA114-8600-6140-4983-B8C885A0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220200" y="0"/>
            <a:ext cx="2971800" cy="6858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A88C65-98E0-F421-935A-B6D29D9E5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106350"/>
              </p:ext>
            </p:extLst>
          </p:nvPr>
        </p:nvGraphicFramePr>
        <p:xfrm>
          <a:off x="732064" y="1889284"/>
          <a:ext cx="9144315" cy="2346960"/>
        </p:xfrm>
        <a:graphic>
          <a:graphicData uri="http://schemas.openxmlformats.org/drawingml/2006/table">
            <a:tbl>
              <a:tblPr/>
              <a:tblGrid>
                <a:gridCol w="1940798">
                  <a:extLst>
                    <a:ext uri="{9D8B030D-6E8A-4147-A177-3AD203B41FA5}">
                      <a16:colId xmlns:a16="http://schemas.microsoft.com/office/drawing/2014/main" val="3861346753"/>
                    </a:ext>
                  </a:extLst>
                </a:gridCol>
                <a:gridCol w="954593">
                  <a:extLst>
                    <a:ext uri="{9D8B030D-6E8A-4147-A177-3AD203B41FA5}">
                      <a16:colId xmlns:a16="http://schemas.microsoft.com/office/drawing/2014/main" val="1248759008"/>
                    </a:ext>
                  </a:extLst>
                </a:gridCol>
                <a:gridCol w="1095270">
                  <a:extLst>
                    <a:ext uri="{9D8B030D-6E8A-4147-A177-3AD203B41FA5}">
                      <a16:colId xmlns:a16="http://schemas.microsoft.com/office/drawing/2014/main" val="3015138585"/>
                    </a:ext>
                  </a:extLst>
                </a:gridCol>
                <a:gridCol w="1356528">
                  <a:extLst>
                    <a:ext uri="{9D8B030D-6E8A-4147-A177-3AD203B41FA5}">
                      <a16:colId xmlns:a16="http://schemas.microsoft.com/office/drawing/2014/main" val="3615244672"/>
                    </a:ext>
                  </a:extLst>
                </a:gridCol>
                <a:gridCol w="1104779">
                  <a:extLst>
                    <a:ext uri="{9D8B030D-6E8A-4147-A177-3AD203B41FA5}">
                      <a16:colId xmlns:a16="http://schemas.microsoft.com/office/drawing/2014/main" val="3820525056"/>
                    </a:ext>
                  </a:extLst>
                </a:gridCol>
                <a:gridCol w="1354283">
                  <a:extLst>
                    <a:ext uri="{9D8B030D-6E8A-4147-A177-3AD203B41FA5}">
                      <a16:colId xmlns:a16="http://schemas.microsoft.com/office/drawing/2014/main" val="3281447336"/>
                    </a:ext>
                  </a:extLst>
                </a:gridCol>
                <a:gridCol w="1338064">
                  <a:extLst>
                    <a:ext uri="{9D8B030D-6E8A-4147-A177-3AD203B41FA5}">
                      <a16:colId xmlns:a16="http://schemas.microsoft.com/office/drawing/2014/main" val="3225794438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Rockwell" panose="02060603020205020403" pitchFamily="18" charset="0"/>
                        </a:rPr>
                        <a:t>Metrics​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Rockwell" panose="02060603020205020403" pitchFamily="18" charset="0"/>
                        </a:rPr>
                        <a:t>RMSE​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Rockwell" panose="02060603020205020403" pitchFamily="18" charset="0"/>
                        </a:rPr>
                        <a:t>MAE​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Rockwell" panose="02060603020205020403" pitchFamily="18" charset="0"/>
                        </a:rPr>
                        <a:t> Precision</a:t>
                      </a: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1" i="0" dirty="0">
                          <a:solidFill>
                            <a:srgbClr val="FFFFFF"/>
                          </a:solidFill>
                          <a:effectLst/>
                          <a:latin typeface="Rockwell" panose="02060603020205020403" pitchFamily="18" charset="0"/>
                        </a:rPr>
                        <a:t>Recall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Rockwell" panose="02060603020205020403" pitchFamily="18" charset="0"/>
                        </a:rPr>
                        <a:t> F1 Score</a:t>
                      </a:r>
                      <a:r>
                        <a:rPr lang="en-US" sz="1800" b="1" i="0" dirty="0">
                          <a:solidFill>
                            <a:srgbClr val="FFFFFF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Rockwell" panose="02060603020205020403" pitchFamily="18" charset="0"/>
                        </a:rPr>
                        <a:t>  NDCG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4B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70168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KNN Basic​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0.9765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0.6351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 0.6443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0.0987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0.1711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0.3203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172568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KNN with Means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0.9745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0.6325​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 0.7076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1060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0.1844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0.3318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58813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KNN Baseline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0.9808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0.6460​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 0.7589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1196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0.2066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0.3256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93536"/>
                  </a:ext>
                </a:extLst>
              </a:tr>
              <a:tr h="20596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Slope One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0.9929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0.6404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 0.7784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1029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0.1819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0.3403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48456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SVD Baseline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0.8558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0.6123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 0.7723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1016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0.1796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0.3140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00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06195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0B3D-D810-A4F7-20F2-0C5AF308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Future Work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0D768-724B-501F-63C0-A1AD89D37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78553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Incorporate more features – price ranges, seasonality of products, </a:t>
            </a:r>
          </a:p>
          <a:p>
            <a:r>
              <a:rPr lang="en-US" sz="1800" dirty="0">
                <a:latin typeface="Rockwell" panose="02060603020205020403" pitchFamily="18" charset="0"/>
              </a:rPr>
              <a:t>Effect of NLP, including implicit feedback. </a:t>
            </a:r>
          </a:p>
          <a:p>
            <a:r>
              <a:rPr lang="en-US" sz="1800" dirty="0">
                <a:latin typeface="Rockwell" panose="02060603020205020403" pitchFamily="18" charset="0"/>
                <a:cs typeface="Calibri"/>
              </a:rPr>
              <a:t>Fairness and Unbiases of Recommender Systems (</a:t>
            </a:r>
            <a:r>
              <a:rPr lang="en-US" sz="1800" dirty="0">
                <a:solidFill>
                  <a:srgbClr val="1F1F1F"/>
                </a:solidFill>
                <a:latin typeface="Rockwell" panose="02060603020205020403" pitchFamily="18" charset="0"/>
                <a:ea typeface="+mn-lt"/>
                <a:cs typeface="+mn-lt"/>
              </a:rPr>
              <a:t>Providing users with feedback on their recommendations. This can be done by showing users the factors that contributed to a particular recommendation, or by allowing users to flag recommendations that they do not think are relevant)</a:t>
            </a:r>
            <a:endParaRPr lang="en-US" sz="1800" dirty="0">
              <a:latin typeface="Rockwell" panose="02060603020205020403" pitchFamily="18" charset="0"/>
              <a:cs typeface="Calibri"/>
            </a:endParaRPr>
          </a:p>
          <a:p>
            <a:r>
              <a:rPr lang="en-US" sz="1800" dirty="0">
                <a:latin typeface="Rockwell" panose="02060603020205020403" pitchFamily="18" charset="0"/>
                <a:cs typeface="Calibri"/>
              </a:rPr>
              <a:t>Privacy Protection for Recommender Systems   -  (</a:t>
            </a:r>
            <a:r>
              <a:rPr lang="en-US" sz="1800" dirty="0">
                <a:solidFill>
                  <a:srgbClr val="000000"/>
                </a:solidFill>
                <a:latin typeface="Rockwell" panose="02060603020205020403" pitchFamily="18" charset="0"/>
                <a:ea typeface="+mn-lt"/>
                <a:cs typeface="Calibri"/>
              </a:rPr>
              <a:t>we can c</a:t>
            </a:r>
            <a:r>
              <a:rPr lang="en-US" sz="1800" dirty="0">
                <a:solidFill>
                  <a:srgbClr val="1F1F1F"/>
                </a:solidFill>
                <a:latin typeface="Rockwell" panose="02060603020205020403" pitchFamily="18" charset="0"/>
                <a:ea typeface="+mn-lt"/>
                <a:cs typeface="Calibri"/>
              </a:rPr>
              <a:t>ollect</a:t>
            </a:r>
            <a:r>
              <a:rPr lang="en-US" sz="1800" dirty="0">
                <a:solidFill>
                  <a:srgbClr val="1F1F1F"/>
                </a:solidFill>
                <a:latin typeface="Rockwell" panose="02060603020205020403" pitchFamily="18" charset="0"/>
                <a:ea typeface="+mn-lt"/>
                <a:cs typeface="+mn-lt"/>
              </a:rPr>
              <a:t> only the data that is necessary</a:t>
            </a:r>
            <a:r>
              <a:rPr lang="en-US" sz="1800" dirty="0">
                <a:solidFill>
                  <a:srgbClr val="1F1F1F"/>
                </a:solidFill>
                <a:latin typeface="Rockwell" panose="02060603020205020403" pitchFamily="18" charset="0"/>
                <a:ea typeface="+mn-lt"/>
                <a:cs typeface="Calibri"/>
              </a:rPr>
              <a:t>, also </a:t>
            </a:r>
            <a:r>
              <a:rPr lang="en-US" sz="1800" dirty="0">
                <a:solidFill>
                  <a:srgbClr val="1F1F1F"/>
                </a:solidFill>
                <a:latin typeface="Rockwell" panose="02060603020205020403" pitchFamily="18" charset="0"/>
                <a:ea typeface="+mn-lt"/>
                <a:cs typeface="+mn-lt"/>
              </a:rPr>
              <a:t>giving users control over their data</a:t>
            </a:r>
            <a:r>
              <a:rPr lang="en-US" sz="1800" dirty="0">
                <a:solidFill>
                  <a:srgbClr val="1F1F1F"/>
                </a:solidFill>
                <a:latin typeface="Rockwell" panose="02060603020205020403" pitchFamily="18" charset="0"/>
                <a:ea typeface="+mn-lt"/>
                <a:cs typeface="Calibri"/>
              </a:rPr>
              <a:t> and anonymization of data</a:t>
            </a:r>
            <a:r>
              <a:rPr lang="en-US" sz="1800" dirty="0">
                <a:solidFill>
                  <a:srgbClr val="000000"/>
                </a:solidFill>
                <a:latin typeface="Rockwell" panose="02060603020205020403" pitchFamily="18" charset="0"/>
                <a:ea typeface="+mn-lt"/>
                <a:cs typeface="Calibri"/>
              </a:rPr>
              <a:t>)</a:t>
            </a:r>
            <a:endParaRPr lang="en-US" sz="1800" dirty="0">
              <a:latin typeface="Rockwell" panose="020606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19F55-73E2-51F7-8C10-5A483198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220200" y="0"/>
            <a:ext cx="297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9577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restaurant mural wallpaper">
            <a:extLst>
              <a:ext uri="{FF2B5EF4-FFF2-40B4-BE49-F238E27FC236}">
                <a16:creationId xmlns:a16="http://schemas.microsoft.com/office/drawing/2014/main" id="{87C817C8-2160-05F2-42C8-C130B293E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923"/>
          <a:stretch/>
        </p:blipFill>
        <p:spPr bwMode="auto">
          <a:xfrm>
            <a:off x="0" y="0"/>
            <a:ext cx="19640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36990F-6463-34CF-8797-6E5625A2D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t="77954" r="-60" b="-1396"/>
          <a:stretch/>
        </p:blipFill>
        <p:spPr>
          <a:xfrm rot="16200000">
            <a:off x="-1277937" y="2646360"/>
            <a:ext cx="6924678" cy="149860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170F8D-1E5A-B287-62D7-DECF3E829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220200" y="0"/>
            <a:ext cx="29718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4E7B4C-D0FD-2F42-25FD-0CB90E4683C3}"/>
              </a:ext>
            </a:extLst>
          </p:cNvPr>
          <p:cNvSpPr txBox="1"/>
          <p:nvPr/>
        </p:nvSpPr>
        <p:spPr>
          <a:xfrm>
            <a:off x="5021544" y="1924050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7384773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E0C3-0D45-D85E-D890-2BCABD10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cap="all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PROBLEM &amp; DATASET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  <a:endParaRPr lang="en-US" sz="8000" dirty="0">
              <a:latin typeface="Rockwell" panose="02060603020205020403" pitchFamily="18" charset="0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0012F88-1E06-35A9-6468-51F0799FB30E}"/>
              </a:ext>
            </a:extLst>
          </p:cNvPr>
          <p:cNvSpPr txBox="1"/>
          <p:nvPr/>
        </p:nvSpPr>
        <p:spPr>
          <a:xfrm>
            <a:off x="838200" y="1856744"/>
            <a:ext cx="8206409" cy="21698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Rockwell" panose="02060603020205020403" pitchFamily="18" charset="0"/>
                <a:cs typeface="Arial"/>
              </a:rPr>
              <a:t>How to find the best recommendations for the user based on their likes and dislikes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Rockwell" panose="02060603020205020403" pitchFamily="18" charset="0"/>
                <a:cs typeface="Arial"/>
              </a:rPr>
              <a:t>Dataset : </a:t>
            </a:r>
            <a:r>
              <a:rPr lang="en-US" dirty="0">
                <a:latin typeface="Rockwell" panose="02060603020205020403" pitchFamily="18" charset="0"/>
                <a:ea typeface="+mn-lt"/>
                <a:cs typeface="+mn-lt"/>
              </a:rPr>
              <a:t>Grocery and Gourmet Food + the metadata</a:t>
            </a:r>
            <a:endParaRPr lang="en-US" dirty="0">
              <a:latin typeface="Rockwell" panose="02060603020205020403" pitchFamily="18" charset="0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31091F0-6741-041F-C56A-5536D01BC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14620"/>
              </p:ext>
            </p:extLst>
          </p:nvPr>
        </p:nvGraphicFramePr>
        <p:xfrm>
          <a:off x="988218" y="3724665"/>
          <a:ext cx="7008632" cy="1520715"/>
        </p:xfrm>
        <a:graphic>
          <a:graphicData uri="http://schemas.openxmlformats.org/drawingml/2006/table">
            <a:tbl>
              <a:tblPr firstRow="1" bandRow="1"/>
              <a:tblGrid>
                <a:gridCol w="2594741">
                  <a:extLst>
                    <a:ext uri="{9D8B030D-6E8A-4147-A177-3AD203B41FA5}">
                      <a16:colId xmlns:a16="http://schemas.microsoft.com/office/drawing/2014/main" val="3323470180"/>
                    </a:ext>
                  </a:extLst>
                </a:gridCol>
                <a:gridCol w="4413891">
                  <a:extLst>
                    <a:ext uri="{9D8B030D-6E8A-4147-A177-3AD203B41FA5}">
                      <a16:colId xmlns:a16="http://schemas.microsoft.com/office/drawing/2014/main" val="1662254318"/>
                    </a:ext>
                  </a:extLst>
                </a:gridCol>
              </a:tblGrid>
              <a:tr h="3777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9pPr>
                    </a:lstStyle>
                    <a:p>
                      <a:pPr algn="ctr" fontAlgn="base"/>
                      <a:r>
                        <a:rPr lang="en-US" sz="1800" dirty="0">
                          <a:effectLst/>
                          <a:latin typeface="Arial"/>
                        </a:rPr>
                        <a:t>#</a:t>
                      </a:r>
                    </a:p>
                  </a:txBody>
                  <a:tcPr>
                    <a:lnL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9A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sto MT"/>
                        </a:defRPr>
                      </a:lvl9pPr>
                    </a:lstStyle>
                    <a:p>
                      <a:pPr algn="l" fontAlgn="base"/>
                      <a:r>
                        <a:rPr lang="en-US" sz="1800" dirty="0">
                          <a:effectLst/>
                          <a:latin typeface="Arial"/>
                        </a:rPr>
                        <a:t>Grocery and  Gourmet Food​</a:t>
                      </a:r>
                      <a:endParaRPr lang="en-US" dirty="0">
                        <a:effectLst/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9A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97088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9pPr>
                    </a:lstStyle>
                    <a:p>
                      <a:pPr fontAlgn="base"/>
                      <a:r>
                        <a:rPr lang="en-US" sz="1800">
                          <a:effectLst/>
                          <a:latin typeface="Arial"/>
                        </a:rPr>
                        <a:t>No of reviews​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>
                    <a:lnL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9pPr>
                    </a:lstStyle>
                    <a:p>
                      <a:pPr fontAlgn="base"/>
                      <a:r>
                        <a:rPr lang="en-US" sz="1800" dirty="0">
                          <a:effectLst/>
                          <a:latin typeface="Arial"/>
                        </a:rPr>
                        <a:t>1143063​</a:t>
                      </a:r>
                      <a:endParaRPr lang="en-US" dirty="0">
                        <a:effectLst/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50604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9pPr>
                    </a:lstStyle>
                    <a:p>
                      <a:pPr fontAlgn="base"/>
                      <a:r>
                        <a:rPr lang="en-US" sz="1800">
                          <a:effectLst/>
                          <a:latin typeface="Arial"/>
                        </a:rPr>
                        <a:t>No of unique reviewers​</a:t>
                      </a:r>
                      <a:endParaRPr lang="en-US">
                        <a:effectLst/>
                        <a:latin typeface="Arial"/>
                      </a:endParaRPr>
                    </a:p>
                  </a:txBody>
                  <a:tcPr>
                    <a:lnL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9pPr>
                    </a:lstStyle>
                    <a:p>
                      <a:pPr fontAlgn="base"/>
                      <a:r>
                        <a:rPr lang="en-US" sz="1800" dirty="0">
                          <a:effectLst/>
                          <a:latin typeface="Arial"/>
                        </a:rPr>
                        <a:t>127496​</a:t>
                      </a:r>
                      <a:endParaRPr lang="en-US" dirty="0">
                        <a:effectLst/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4433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9pPr>
                    </a:lstStyle>
                    <a:p>
                      <a:pPr fontAlgn="base"/>
                      <a:r>
                        <a:rPr lang="en-US" sz="1800" dirty="0">
                          <a:effectLst/>
                          <a:latin typeface="Arial"/>
                        </a:rPr>
                        <a:t>No of unique products​</a:t>
                      </a:r>
                      <a:endParaRPr lang="en-US" dirty="0">
                        <a:effectLst/>
                        <a:latin typeface="Arial"/>
                      </a:endParaRPr>
                    </a:p>
                  </a:txBody>
                  <a:tcPr>
                    <a:lnL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sto MT"/>
                        </a:defRPr>
                      </a:lvl9pPr>
                    </a:lstStyle>
                    <a:p>
                      <a:pPr fontAlgn="base"/>
                      <a:r>
                        <a:rPr lang="en-US" sz="1800" dirty="0">
                          <a:effectLst/>
                          <a:latin typeface="Arial"/>
                        </a:rPr>
                        <a:t>41280​</a:t>
                      </a:r>
                      <a:endParaRPr lang="en-US" dirty="0">
                        <a:effectLst/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B9A8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93266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98B56AC-7920-4C43-E5E9-022689FA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20200" y="0"/>
            <a:ext cx="297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642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9535-C85C-75C2-6683-9692511A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ckwell" panose="02060603020205020403" pitchFamily="18" charset="0"/>
              </a:rPr>
              <a:t>EDA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61BC96-8327-A92A-94F3-E3465B354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6" r="4624"/>
          <a:stretch/>
        </p:blipFill>
        <p:spPr>
          <a:xfrm>
            <a:off x="508755" y="3631494"/>
            <a:ext cx="3707296" cy="284958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75287C-65D1-C684-409B-E18C14BB281C}"/>
              </a:ext>
            </a:extLst>
          </p:cNvPr>
          <p:cNvSpPr txBox="1">
            <a:spLocks/>
          </p:cNvSpPr>
          <p:nvPr/>
        </p:nvSpPr>
        <p:spPr>
          <a:xfrm>
            <a:off x="699079" y="1592117"/>
            <a:ext cx="3587668" cy="35002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dirty="0">
                <a:latin typeface="Rockwell" panose="02060603020205020403" pitchFamily="18" charset="0"/>
                <a:ea typeface="Calibri"/>
                <a:cs typeface="Calibri"/>
              </a:rPr>
              <a:t>The amazon dataset comes with a lot of interesting features, we have used </a:t>
            </a:r>
            <a:br>
              <a:rPr lang="en-US" sz="1800" dirty="0">
                <a:latin typeface="Rockwell" panose="02060603020205020403" pitchFamily="18" charset="0"/>
                <a:ea typeface="Calibri"/>
                <a:cs typeface="Calibri"/>
              </a:rPr>
            </a:br>
            <a:r>
              <a:rPr lang="en-US" sz="1800" b="1" dirty="0">
                <a:latin typeface="Rockwell" panose="02060603020205020403" pitchFamily="18" charset="0"/>
                <a:ea typeface="Calibri"/>
                <a:cs typeface="Calibri"/>
              </a:rPr>
              <a:t>(ASIN, </a:t>
            </a:r>
            <a:r>
              <a:rPr lang="en-US" sz="1800" b="1" dirty="0" err="1">
                <a:latin typeface="Rockwell" panose="02060603020205020403" pitchFamily="18" charset="0"/>
                <a:ea typeface="Calibri"/>
                <a:cs typeface="Calibri"/>
              </a:rPr>
              <a:t>ReviewerID</a:t>
            </a:r>
            <a:r>
              <a:rPr lang="en-US" sz="1800" b="1" dirty="0">
                <a:latin typeface="Rockwell" panose="02060603020205020403" pitchFamily="18" charset="0"/>
                <a:ea typeface="Calibri"/>
                <a:cs typeface="Calibri"/>
              </a:rPr>
              <a:t>, Rating, Category, Title, Description)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220F0-E994-CE9B-5E19-1267F30D4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310" y="693183"/>
            <a:ext cx="8169348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41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0080AB6-69E1-BFD3-6198-B6BD7429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EDA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931EB-45F2-B276-FAD2-EB7A9D77F63B}"/>
              </a:ext>
            </a:extLst>
          </p:cNvPr>
          <p:cNvSpPr txBox="1"/>
          <p:nvPr/>
        </p:nvSpPr>
        <p:spPr>
          <a:xfrm>
            <a:off x="594561" y="1307648"/>
            <a:ext cx="70595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ckwell" panose="02060603020205020403" pitchFamily="18" charset="0"/>
              </a:rPr>
              <a:t>Average number of reviews per product </a:t>
            </a:r>
            <a:r>
              <a:rPr lang="en-US" b="1" dirty="0">
                <a:latin typeface="Rockwell" panose="02060603020205020403" pitchFamily="18" charset="0"/>
              </a:rPr>
              <a:t>27.69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ckwell" panose="02060603020205020403" pitchFamily="18" charset="0"/>
              </a:rPr>
              <a:t>Average number of reviews per reviewer ~ 9 reviews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ckwell" panose="02060603020205020403" pitchFamily="18" charset="0"/>
              </a:rPr>
              <a:t>And 5* seems to be the most popular rating given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ckwell" panose="02060603020205020403" pitchFamily="18" charset="0"/>
              </a:rPr>
              <a:t>The User-item matrix has a sparsity of 0.794​</a:t>
            </a:r>
            <a:endParaRPr lang="en-US" dirty="0">
              <a:latin typeface="Rockwell" panose="02060603020205020403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56B7E-294A-4720-7B94-27D11FBA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1095"/>
            <a:ext cx="8067658" cy="4200219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B157D3E-F9D5-2A6D-F5F0-DC50D1E7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59" y="2382470"/>
            <a:ext cx="4124342" cy="416651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4AD1B7C-ECF4-82B6-AE52-BDD000D9E7C6}"/>
              </a:ext>
            </a:extLst>
          </p:cNvPr>
          <p:cNvGrpSpPr/>
          <p:nvPr/>
        </p:nvGrpSpPr>
        <p:grpSpPr>
          <a:xfrm>
            <a:off x="6600049" y="158985"/>
            <a:ext cx="3529781" cy="2262797"/>
            <a:chOff x="2758431" y="1273166"/>
            <a:chExt cx="6675137" cy="431166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047247C-B19E-4EC8-7B90-B6E87A69BDDE}"/>
                </a:ext>
              </a:extLst>
            </p:cNvPr>
            <p:cNvGrpSpPr/>
            <p:nvPr/>
          </p:nvGrpSpPr>
          <p:grpSpPr>
            <a:xfrm>
              <a:off x="2758431" y="1273166"/>
              <a:ext cx="6675137" cy="4311668"/>
              <a:chOff x="-411309" y="2546332"/>
              <a:chExt cx="6675137" cy="4311668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A2FAD4F-2A7C-B198-41D2-9D01666AF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0628" y="5365994"/>
                <a:ext cx="1160881" cy="1268908"/>
              </a:xfrm>
              <a:prstGeom prst="rect">
                <a:avLst/>
              </a:prstGeom>
            </p:spPr>
          </p:pic>
          <p:pic>
            <p:nvPicPr>
              <p:cNvPr id="31" name="Picture 12" descr="Dark Chocolate Chili Almond bars | KIND Snacks">
                <a:extLst>
                  <a:ext uri="{FF2B5EF4-FFF2-40B4-BE49-F238E27FC236}">
                    <a16:creationId xmlns:a16="http://schemas.microsoft.com/office/drawing/2014/main" id="{6042E88F-DEE7-16BF-B792-D38638C2D1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656" y="5088132"/>
                <a:ext cx="1987059" cy="1621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4" descr="Amazon.com : YumEarth Organic Lollipops, Assorted Flavors, 3 oz (14 Pops) :  Suckers And Lollipops : Grocery &amp; Gourmet Food">
                <a:extLst>
                  <a:ext uri="{FF2B5EF4-FFF2-40B4-BE49-F238E27FC236}">
                    <a16:creationId xmlns:a16="http://schemas.microsoft.com/office/drawing/2014/main" id="{B0C46EEB-404C-FCD3-FB9C-95CD4713BE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6355" y="2861478"/>
                <a:ext cx="1576309" cy="2500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6" descr="Twinings of London Pure Camomile Herbal Tea Bags, 50 Count (Pack of 1)">
                <a:extLst>
                  <a:ext uri="{FF2B5EF4-FFF2-40B4-BE49-F238E27FC236}">
                    <a16:creationId xmlns:a16="http://schemas.microsoft.com/office/drawing/2014/main" id="{3506DA77-DE09-4500-4BD0-7C7E97F72F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6725" y="2864215"/>
                <a:ext cx="1388019" cy="1388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8" descr="Twinings English Afternoon Black Tea – Twinings North America">
                <a:extLst>
                  <a:ext uri="{FF2B5EF4-FFF2-40B4-BE49-F238E27FC236}">
                    <a16:creationId xmlns:a16="http://schemas.microsoft.com/office/drawing/2014/main" id="{95CC0614-3C7E-FC41-8ED8-37A580668F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1309" y="2546332"/>
                <a:ext cx="2797502" cy="2797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0" descr="Amazon.com : Planters Peanuts, Honey Roasted &amp; Salted, 52 Ounce Canister  (Pack of 2) : Snack Peanuts : Grocery &amp; Gourmet Food">
                <a:extLst>
                  <a:ext uri="{FF2B5EF4-FFF2-40B4-BE49-F238E27FC236}">
                    <a16:creationId xmlns:a16="http://schemas.microsoft.com/office/drawing/2014/main" id="{FC196AA6-9160-9CD0-01BA-CA0C577E19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6355" y="5401965"/>
                <a:ext cx="1410819" cy="14108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2" descr="Amazon.com : Davidson's Tea Bulk, South African Honeybush, 16-Ounce Bag :  Herbal Teas : Grocery &amp; Gourmet Food">
                <a:extLst>
                  <a:ext uri="{FF2B5EF4-FFF2-40B4-BE49-F238E27FC236}">
                    <a16:creationId xmlns:a16="http://schemas.microsoft.com/office/drawing/2014/main" id="{AEA21126-CB5A-A457-9567-2898B22F6B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489" y="4357208"/>
                <a:ext cx="1800339" cy="2500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4" descr="IZZE Sparkling Juice, Blackberry, 8.4 oz Cans, 24 Count - Walmart.com">
                <a:extLst>
                  <a:ext uri="{FF2B5EF4-FFF2-40B4-BE49-F238E27FC236}">
                    <a16:creationId xmlns:a16="http://schemas.microsoft.com/office/drawing/2014/main" id="{E4498E5F-6660-B03E-7B92-ECBE31A35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6724" y="2861478"/>
                <a:ext cx="1576309" cy="1576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DE73512-A5A1-F926-2E84-5AEBF3B16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4118" y="3031287"/>
              <a:ext cx="1154868" cy="1039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2846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BF70E9-1122-FCE1-BA5D-678DA9240B2E}"/>
              </a:ext>
            </a:extLst>
          </p:cNvPr>
          <p:cNvSpPr txBox="1"/>
          <p:nvPr/>
        </p:nvSpPr>
        <p:spPr>
          <a:xfrm>
            <a:off x="593051" y="1686116"/>
            <a:ext cx="8627149" cy="4653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Matrix Sparsity leads to data not fitting in the RAM as we have the matrix dimensions of 127496*41320.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Step 1: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Drop columns which has no impact to the rating predictions: image, 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reviewername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summary etc.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Step 2: 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Keep those rows for which the reviewer is verified.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Step 3: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Remove the reviewers who have reviewed less than 20 products.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Step 4: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Group by the reviewer such that each unique reviewer maps to the products they reviewed, and rating provided.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</a:p>
          <a:p>
            <a:pPr marL="285750" indent="-28575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Step 5: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 Use Train test split to split the processed data in the 80-20%.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6F572A-2A31-9944-7E53-E5032FA42F87}"/>
              </a:ext>
            </a:extLst>
          </p:cNvPr>
          <p:cNvSpPr>
            <a:spLocks noGrp="1"/>
          </p:cNvSpPr>
          <p:nvPr/>
        </p:nvSpPr>
        <p:spPr>
          <a:xfrm>
            <a:off x="593051" y="506824"/>
            <a:ext cx="10691265" cy="829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ckwell" panose="02060603020205020403" pitchFamily="18" charset="0"/>
              </a:rPr>
              <a:t>Data pre-processing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713465-9921-1257-13DD-30A1E89C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20200" y="0"/>
            <a:ext cx="297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2265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683BF5-79D3-898F-A348-3237D70DA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20200" y="0"/>
            <a:ext cx="2971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D9B1E-C5F0-BD84-2701-7AECA2CE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730509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Rating Prediction Approach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25ACD-6BDB-437C-C61C-394D74779EDC}"/>
              </a:ext>
            </a:extLst>
          </p:cNvPr>
          <p:cNvSpPr txBox="1"/>
          <p:nvPr/>
        </p:nvSpPr>
        <p:spPr>
          <a:xfrm>
            <a:off x="892807" y="1933371"/>
            <a:ext cx="5857459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Rockwell" panose="02060603020205020403" pitchFamily="18" charset="0"/>
              </a:rPr>
              <a:t>K Nearest Neighbors: </a:t>
            </a:r>
            <a:endParaRPr lang="en-US" sz="2000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Feature similarity to predict new data points. </a:t>
            </a:r>
          </a:p>
          <a:p>
            <a:pPr marL="285750" indent="-285750">
              <a:buFont typeface="Wingdings"/>
              <a:buChar char="§"/>
            </a:pPr>
            <a:r>
              <a:rPr lang="en-US" b="1" dirty="0">
                <a:latin typeface="Rockwell" panose="02060603020205020403" pitchFamily="18" charset="0"/>
              </a:rPr>
              <a:t>User based CF</a:t>
            </a:r>
            <a:r>
              <a:rPr lang="en-US" dirty="0">
                <a:latin typeface="Rockwell" panose="02060603020205020403" pitchFamily="18" charset="0"/>
              </a:rPr>
              <a:t>: </a:t>
            </a:r>
          </a:p>
          <a:p>
            <a:pPr marL="742950" lvl="1" indent="-285750">
              <a:buFont typeface="Wingdings"/>
              <a:buChar char="§"/>
            </a:pPr>
            <a:r>
              <a:rPr lang="en-US" dirty="0">
                <a:latin typeface="Rockwell" panose="02060603020205020403" pitchFamily="18" charset="0"/>
              </a:rPr>
              <a:t>T</a:t>
            </a:r>
            <a:r>
              <a:rPr lang="en-US" dirty="0">
                <a:solidFill>
                  <a:srgbClr val="25292B"/>
                </a:solidFill>
                <a:latin typeface="Rockwell" panose="02060603020205020403" pitchFamily="18" charset="0"/>
                <a:ea typeface="+mn-lt"/>
                <a:cs typeface="+mn-lt"/>
              </a:rPr>
              <a:t>ries to identify users with the most similar 'Interaction Profile'. </a:t>
            </a:r>
            <a:endParaRPr lang="en-US" dirty="0">
              <a:solidFill>
                <a:srgbClr val="000000"/>
              </a:solidFill>
              <a:latin typeface="Rockwell" panose="02060603020205020403" pitchFamily="18" charset="0"/>
              <a:ea typeface="+mn-lt"/>
              <a:cs typeface="+mn-lt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dirty="0">
                <a:solidFill>
                  <a:srgbClr val="25292B"/>
                </a:solidFill>
                <a:latin typeface="Rockwell" panose="02060603020205020403" pitchFamily="18" charset="0"/>
                <a:ea typeface="+mn-lt"/>
                <a:cs typeface="+mn-lt"/>
              </a:rPr>
              <a:t>Suggest items that are the most popular among these neighbors. </a:t>
            </a:r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Wingdings"/>
              <a:buChar char="§"/>
            </a:pPr>
            <a:r>
              <a:rPr lang="en-US" b="1" dirty="0">
                <a:solidFill>
                  <a:srgbClr val="25292B"/>
                </a:solidFill>
                <a:latin typeface="Rockwell" panose="02060603020205020403" pitchFamily="18" charset="0"/>
              </a:rPr>
              <a:t>Item based CF: </a:t>
            </a:r>
          </a:p>
          <a:p>
            <a:pPr marL="742950" lvl="1" indent="-285750">
              <a:buFont typeface="Wingdings"/>
              <a:buChar char="§"/>
            </a:pPr>
            <a:r>
              <a:rPr lang="en-US" dirty="0">
                <a:solidFill>
                  <a:srgbClr val="25292B"/>
                </a:solidFill>
                <a:latin typeface="Rockwell" panose="02060603020205020403" pitchFamily="18" charset="0"/>
                <a:ea typeface="+mn-lt"/>
                <a:cs typeface="+mn-lt"/>
              </a:rPr>
              <a:t>Items like the ones the user already 'positively' interacted.</a:t>
            </a:r>
          </a:p>
          <a:p>
            <a:pPr marL="742950" lvl="1" indent="-285750">
              <a:buFont typeface="Wingdings"/>
              <a:buChar char="§"/>
            </a:pPr>
            <a:r>
              <a:rPr lang="en-US" dirty="0">
                <a:solidFill>
                  <a:srgbClr val="25292B"/>
                </a:solidFill>
                <a:latin typeface="Rockwell" panose="02060603020205020403" pitchFamily="18" charset="0"/>
              </a:rPr>
              <a:t>Suggest items such that most users interact with those items. </a:t>
            </a:r>
            <a:r>
              <a:rPr lang="en-US" dirty="0" err="1">
                <a:solidFill>
                  <a:srgbClr val="25292B"/>
                </a:solidFill>
                <a:latin typeface="Rockwell" panose="02060603020205020403" pitchFamily="18" charset="0"/>
              </a:rPr>
              <a:t>Eg</a:t>
            </a:r>
            <a:r>
              <a:rPr lang="en-US" dirty="0">
                <a:solidFill>
                  <a:srgbClr val="25292B"/>
                </a:solidFill>
                <a:latin typeface="Rockwell" panose="02060603020205020403" pitchFamily="18" charset="0"/>
              </a:rPr>
              <a:t> milk, eggs in grocery dataset.</a:t>
            </a:r>
          </a:p>
          <a:p>
            <a:pPr marL="742950" lvl="1" indent="-285750">
              <a:buFont typeface="Wingdings"/>
              <a:buChar char="§"/>
            </a:pPr>
            <a:endParaRPr lang="en-US" dirty="0">
              <a:solidFill>
                <a:srgbClr val="25292B"/>
              </a:solidFill>
            </a:endParaRPr>
          </a:p>
        </p:txBody>
      </p:sp>
      <p:pic>
        <p:nvPicPr>
          <p:cNvPr id="8" name="Picture 8" descr="A picture containing text, different, arranged&#10;&#10;Description automatically generated">
            <a:extLst>
              <a:ext uri="{FF2B5EF4-FFF2-40B4-BE49-F238E27FC236}">
                <a16:creationId xmlns:a16="http://schemas.microsoft.com/office/drawing/2014/main" id="{2341CC7C-C1F1-5716-26A7-B1E77624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2171561"/>
            <a:ext cx="4985026" cy="27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4119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AD25-A1C7-CE27-CA51-67636A87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Rating Prediction Approach 2​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87F75-A78F-6B0B-AF0B-FD4D1DE6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220200" y="0"/>
            <a:ext cx="29718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8EDE94-3B0B-A660-F067-16882B22CC7C}"/>
              </a:ext>
            </a:extLst>
          </p:cNvPr>
          <p:cNvSpPr>
            <a:spLocks noGrp="1"/>
          </p:cNvSpPr>
          <p:nvPr/>
        </p:nvSpPr>
        <p:spPr>
          <a:xfrm>
            <a:off x="796073" y="1797193"/>
            <a:ext cx="6076932" cy="3636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Rockwell" panose="02060603020205020403" pitchFamily="18" charset="0"/>
              </a:rPr>
              <a:t>Slope One (Weighted)– </a:t>
            </a:r>
          </a:p>
          <a:p>
            <a:pPr>
              <a:buFontTx/>
              <a:buChar char="-"/>
            </a:pPr>
            <a:r>
              <a:rPr lang="en-US" sz="1900" dirty="0">
                <a:latin typeface="Rockwell" panose="02060603020205020403" pitchFamily="18" charset="0"/>
              </a:rPr>
              <a:t>Additional info used in Slope One – </a:t>
            </a:r>
          </a:p>
          <a:p>
            <a:pPr lvl="1">
              <a:buFontTx/>
              <a:buChar char="-"/>
            </a:pPr>
            <a:r>
              <a:rPr lang="en-US" sz="1900" dirty="0">
                <a:latin typeface="Rockwell" panose="02060603020205020403" pitchFamily="18" charset="0"/>
              </a:rPr>
              <a:t>Ratings by users who have rated some common item</a:t>
            </a:r>
          </a:p>
          <a:p>
            <a:pPr lvl="1">
              <a:buFontTx/>
              <a:buChar char="-"/>
            </a:pPr>
            <a:r>
              <a:rPr lang="en-US" sz="1900" dirty="0">
                <a:latin typeface="Rockwell" panose="02060603020205020403" pitchFamily="18" charset="0"/>
              </a:rPr>
              <a:t>Ratings of other items by the user</a:t>
            </a:r>
          </a:p>
          <a:p>
            <a:pPr marL="457200" lvl="1" indent="0">
              <a:buNone/>
            </a:pPr>
            <a:endParaRPr lang="en-US" sz="1900" dirty="0">
              <a:latin typeface="Rockwell" panose="02060603020205020403" pitchFamily="18" charset="0"/>
            </a:endParaRPr>
          </a:p>
          <a:p>
            <a:pPr marL="457200" lvl="1" indent="0">
              <a:buNone/>
            </a:pPr>
            <a:r>
              <a:rPr lang="en-US" sz="1900" dirty="0">
                <a:latin typeface="Rockwell" panose="02060603020205020403" pitchFamily="18" charset="0"/>
              </a:rPr>
              <a:t>Consider the query (</a:t>
            </a:r>
            <a:r>
              <a:rPr lang="en-US" sz="1900" dirty="0" err="1">
                <a:latin typeface="Rockwell" panose="02060603020205020403" pitchFamily="18" charset="0"/>
              </a:rPr>
              <a:t>C,k</a:t>
            </a:r>
            <a:r>
              <a:rPr lang="en-US" sz="1900" dirty="0">
                <a:latin typeface="Rockwell" panose="02060603020205020403" pitchFamily="18" charset="0"/>
              </a:rPr>
              <a:t>) -</a:t>
            </a:r>
          </a:p>
          <a:p>
            <a:pPr marL="457200" lvl="1" indent="0">
              <a:buNone/>
            </a:pPr>
            <a:r>
              <a:rPr lang="en-US" sz="1900" dirty="0">
                <a:latin typeface="Rockwell" panose="02060603020205020403" pitchFamily="18" charset="0"/>
              </a:rPr>
              <a:t>Diff(</a:t>
            </a:r>
            <a:r>
              <a:rPr lang="en-US" sz="1900" dirty="0" err="1">
                <a:latin typeface="Rockwell" panose="02060603020205020403" pitchFamily="18" charset="0"/>
              </a:rPr>
              <a:t>k,j</a:t>
            </a:r>
            <a:r>
              <a:rPr lang="en-US" sz="1900" dirty="0">
                <a:latin typeface="Rockwell" panose="02060603020205020403" pitchFamily="18" charset="0"/>
              </a:rPr>
              <a:t>) = ((4-3)+(4-2))/2 = 1.5     </a:t>
            </a:r>
          </a:p>
          <a:p>
            <a:pPr marL="457200" lvl="1" indent="0">
              <a:buNone/>
            </a:pPr>
            <a:r>
              <a:rPr lang="en-US" sz="1900" dirty="0">
                <a:latin typeface="Rockwell" panose="02060603020205020403" pitchFamily="18" charset="0"/>
              </a:rPr>
              <a:t>Diff(</a:t>
            </a:r>
            <a:r>
              <a:rPr lang="en-US" sz="1900" dirty="0" err="1">
                <a:latin typeface="Rockwell" panose="02060603020205020403" pitchFamily="18" charset="0"/>
              </a:rPr>
              <a:t>k,i</a:t>
            </a:r>
            <a:r>
              <a:rPr lang="en-US" sz="1900" dirty="0">
                <a:latin typeface="Rockwell" panose="02060603020205020403" pitchFamily="18" charset="0"/>
              </a:rPr>
              <a:t>) = (2-4)/1 = -2	               </a:t>
            </a:r>
          </a:p>
          <a:p>
            <a:pPr marL="457200" lvl="1" indent="0">
              <a:buNone/>
            </a:pPr>
            <a:r>
              <a:rPr lang="en-US" sz="1900" dirty="0">
                <a:latin typeface="Rockwell" panose="02060603020205020403" pitchFamily="18" charset="0"/>
              </a:rPr>
              <a:t>Predicted Rating = </a:t>
            </a:r>
          </a:p>
          <a:p>
            <a:pPr marL="457200" lvl="1" indent="0">
              <a:buNone/>
            </a:pPr>
            <a:r>
              <a:rPr lang="en-US" sz="1900" dirty="0">
                <a:latin typeface="Rockwell" panose="02060603020205020403" pitchFamily="18" charset="0"/>
              </a:rPr>
              <a:t>(2*(2+1.5)+1*(4-2))/(2+1) = 3</a:t>
            </a:r>
          </a:p>
          <a:p>
            <a:pPr marL="457200" lvl="1" indent="0">
              <a:buNone/>
            </a:pPr>
            <a:endParaRPr lang="en-US" sz="1900" dirty="0">
              <a:latin typeface="Rockwell" panose="02060603020205020403" pitchFamily="18" charset="0"/>
            </a:endParaRPr>
          </a:p>
          <a:p>
            <a:pPr lvl="1"/>
            <a:endParaRPr lang="en-US" dirty="0">
              <a:latin typeface="Rockwell" panose="02060603020205020403" pitchFamily="18" charset="0"/>
            </a:endParaRPr>
          </a:p>
          <a:p>
            <a:endParaRPr lang="en-US" dirty="0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A21414A9-ACE3-F803-4669-231ECE2B595B}"/>
              </a:ext>
            </a:extLst>
          </p:cNvPr>
          <p:cNvSpPr/>
          <p:nvPr/>
        </p:nvSpPr>
        <p:spPr>
          <a:xfrm>
            <a:off x="6339214" y="3049795"/>
            <a:ext cx="2880986" cy="470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4                ?                  2        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B895278A-07FE-4F99-599E-6991AF977FEA}"/>
              </a:ext>
            </a:extLst>
          </p:cNvPr>
          <p:cNvSpPr/>
          <p:nvPr/>
        </p:nvSpPr>
        <p:spPr>
          <a:xfrm>
            <a:off x="6339214" y="4089570"/>
            <a:ext cx="2880986" cy="470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4                2                   ?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BC0BC7F7-D238-B33B-35DB-0EEFC40DBB00}"/>
              </a:ext>
            </a:extLst>
          </p:cNvPr>
          <p:cNvSpPr/>
          <p:nvPr/>
        </p:nvSpPr>
        <p:spPr>
          <a:xfrm>
            <a:off x="6339214" y="2010020"/>
            <a:ext cx="2880986" cy="470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5                  3                 4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C39EFD9A-2171-20C3-6302-B4450E1B36AE}"/>
              </a:ext>
            </a:extLst>
          </p:cNvPr>
          <p:cNvSpPr/>
          <p:nvPr/>
        </p:nvSpPr>
        <p:spPr>
          <a:xfrm>
            <a:off x="6689942" y="1786751"/>
            <a:ext cx="538619" cy="305635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832E2C4D-5337-D8EA-C158-0E0A347F16C1}"/>
              </a:ext>
            </a:extLst>
          </p:cNvPr>
          <p:cNvSpPr/>
          <p:nvPr/>
        </p:nvSpPr>
        <p:spPr>
          <a:xfrm>
            <a:off x="6442554" y="1786753"/>
            <a:ext cx="651353" cy="3056351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D8928069-A26E-A445-75B6-D534222D0808}"/>
              </a:ext>
            </a:extLst>
          </p:cNvPr>
          <p:cNvSpPr/>
          <p:nvPr/>
        </p:nvSpPr>
        <p:spPr>
          <a:xfrm>
            <a:off x="7469687" y="1786752"/>
            <a:ext cx="651353" cy="3056351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2B67111E-DF6C-568E-1DA0-11259AE858B0}"/>
              </a:ext>
            </a:extLst>
          </p:cNvPr>
          <p:cNvSpPr/>
          <p:nvPr/>
        </p:nvSpPr>
        <p:spPr>
          <a:xfrm>
            <a:off x="8484035" y="1786751"/>
            <a:ext cx="651353" cy="3056351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3B07C28E-4DF4-678A-73E8-9602BE884E85}"/>
              </a:ext>
            </a:extLst>
          </p:cNvPr>
          <p:cNvSpPr txBox="1"/>
          <p:nvPr/>
        </p:nvSpPr>
        <p:spPr>
          <a:xfrm>
            <a:off x="6542761" y="4956955"/>
            <a:ext cx="4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98414B2-5837-B118-FAC8-1847D26BAFEC}"/>
              </a:ext>
            </a:extLst>
          </p:cNvPr>
          <p:cNvSpPr txBox="1"/>
          <p:nvPr/>
        </p:nvSpPr>
        <p:spPr>
          <a:xfrm>
            <a:off x="7619740" y="4961309"/>
            <a:ext cx="40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708643F-DF38-B7BE-F3BE-28A8B584888E}"/>
              </a:ext>
            </a:extLst>
          </p:cNvPr>
          <p:cNvSpPr txBox="1"/>
          <p:nvPr/>
        </p:nvSpPr>
        <p:spPr>
          <a:xfrm>
            <a:off x="8584242" y="4927517"/>
            <a:ext cx="4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BA23A39-0CED-E452-787E-2E4D2EB48DFE}"/>
              </a:ext>
            </a:extLst>
          </p:cNvPr>
          <p:cNvSpPr txBox="1"/>
          <p:nvPr/>
        </p:nvSpPr>
        <p:spPr>
          <a:xfrm>
            <a:off x="10729346" y="1612527"/>
            <a:ext cx="4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09BE906A-556A-51FF-BD3D-0A2E1C5B88EC}"/>
              </a:ext>
            </a:extLst>
          </p:cNvPr>
          <p:cNvSpPr txBox="1"/>
          <p:nvPr/>
        </p:nvSpPr>
        <p:spPr>
          <a:xfrm>
            <a:off x="10729345" y="2698204"/>
            <a:ext cx="4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87891AB-DC4D-6189-C53F-835DE5CFB9AF}"/>
              </a:ext>
            </a:extLst>
          </p:cNvPr>
          <p:cNvSpPr txBox="1"/>
          <p:nvPr/>
        </p:nvSpPr>
        <p:spPr>
          <a:xfrm>
            <a:off x="10719950" y="3737979"/>
            <a:ext cx="4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E0096270-A27E-A754-DC54-1297B7212585}"/>
              </a:ext>
            </a:extLst>
          </p:cNvPr>
          <p:cNvSpPr txBox="1"/>
          <p:nvPr/>
        </p:nvSpPr>
        <p:spPr>
          <a:xfrm>
            <a:off x="9186825" y="1998945"/>
            <a:ext cx="4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4B2D2AC-FEC0-BCCB-5C99-2BAFF3A9FDEF}"/>
              </a:ext>
            </a:extLst>
          </p:cNvPr>
          <p:cNvSpPr txBox="1"/>
          <p:nvPr/>
        </p:nvSpPr>
        <p:spPr>
          <a:xfrm>
            <a:off x="9186824" y="3084622"/>
            <a:ext cx="4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E6C21BD8-5DB5-C583-90F0-89DC9429E05E}"/>
              </a:ext>
            </a:extLst>
          </p:cNvPr>
          <p:cNvSpPr txBox="1"/>
          <p:nvPr/>
        </p:nvSpPr>
        <p:spPr>
          <a:xfrm>
            <a:off x="9177429" y="4124397"/>
            <a:ext cx="4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052408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F212E39-09A2-7ADE-CFE9-4403696D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702" y="2002631"/>
            <a:ext cx="391477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560832-3087-CFF1-8A0F-C9847B90D576}"/>
              </a:ext>
            </a:extLst>
          </p:cNvPr>
          <p:cNvSpPr>
            <a:spLocks noGrp="1"/>
          </p:cNvSpPr>
          <p:nvPr/>
        </p:nvSpPr>
        <p:spPr>
          <a:xfrm>
            <a:off x="340463" y="1694466"/>
            <a:ext cx="10691265" cy="4268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Rockwell" panose="02060603020205020403" pitchFamily="18" charset="0"/>
              </a:rPr>
              <a:t>Latent Factor Model - SVD – </a:t>
            </a:r>
          </a:p>
          <a:p>
            <a:r>
              <a:rPr lang="en-US" sz="1800" dirty="0">
                <a:latin typeface="Rockwell" panose="02060603020205020403" pitchFamily="18" charset="0"/>
              </a:rPr>
              <a:t>Users and items are mapped to latent factor space</a:t>
            </a:r>
            <a:endParaRPr lang="en-US" sz="1800" b="1" dirty="0">
              <a:latin typeface="Rockwell" panose="02060603020205020403" pitchFamily="18" charset="0"/>
            </a:endParaRPr>
          </a:p>
          <a:p>
            <a:r>
              <a:rPr lang="en-US" sz="1800" dirty="0">
                <a:latin typeface="Rockwell" panose="02060603020205020403" pitchFamily="18" charset="0"/>
              </a:rPr>
              <a:t>q</a:t>
            </a:r>
            <a:r>
              <a:rPr lang="en-US" sz="1800" baseline="-25000" dirty="0">
                <a:latin typeface="Rockwell" panose="02060603020205020403" pitchFamily="18" charset="0"/>
              </a:rPr>
              <a:t>i</a:t>
            </a:r>
            <a:r>
              <a:rPr lang="en-US" sz="1800" dirty="0">
                <a:latin typeface="Rockwell" panose="02060603020205020403" pitchFamily="18" charset="0"/>
              </a:rPr>
              <a:t> – item-concept mapping for item </a:t>
            </a:r>
            <a:r>
              <a:rPr lang="en-US" sz="1800" dirty="0" err="1">
                <a:latin typeface="Rockwell" panose="02060603020205020403" pitchFamily="18" charset="0"/>
              </a:rPr>
              <a:t>i</a:t>
            </a:r>
            <a:endParaRPr lang="en-US" sz="1800" dirty="0">
              <a:latin typeface="Rockwell" panose="02060603020205020403" pitchFamily="18" charset="0"/>
            </a:endParaRPr>
          </a:p>
          <a:p>
            <a:r>
              <a:rPr lang="en-US" sz="1800" dirty="0" err="1">
                <a:latin typeface="Rockwell" panose="02060603020205020403" pitchFamily="18" charset="0"/>
              </a:rPr>
              <a:t>p</a:t>
            </a:r>
            <a:r>
              <a:rPr lang="en-US" sz="1800" baseline="-25000" dirty="0" err="1">
                <a:latin typeface="Rockwell" panose="02060603020205020403" pitchFamily="18" charset="0"/>
              </a:rPr>
              <a:t>u</a:t>
            </a:r>
            <a:r>
              <a:rPr lang="en-US" sz="1800" dirty="0">
                <a:latin typeface="Rockwell" panose="02060603020205020403" pitchFamily="18" charset="0"/>
              </a:rPr>
              <a:t> – user-concept mapping for user u</a:t>
            </a:r>
          </a:p>
          <a:p>
            <a:pPr marL="0" indent="0">
              <a:buNone/>
            </a:pPr>
            <a:endParaRPr lang="en-US" sz="18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en-US" sz="1800" dirty="0">
              <a:latin typeface="Rockwell" panose="02060603020205020403" pitchFamily="18" charset="0"/>
            </a:endParaRPr>
          </a:p>
          <a:p>
            <a:r>
              <a:rPr lang="en-US" sz="1800" b="0" dirty="0">
                <a:latin typeface="Rockwell" panose="02060603020205020403" pitchFamily="18" charset="0"/>
                <a:ea typeface="Cambria Math" panose="02040503050406030204" pitchFamily="18" charset="0"/>
              </a:rPr>
              <a:t>Funk SVD was used for minimization using learning rate = 0.009, and </a:t>
            </a:r>
          </a:p>
          <a:p>
            <a:pPr marL="0" indent="0">
              <a:buNone/>
            </a:pPr>
            <a:r>
              <a:rPr lang="en-US" sz="1800" b="0" dirty="0">
                <a:latin typeface="Rockwell" panose="02060603020205020403" pitchFamily="18" charset="0"/>
                <a:ea typeface="Cambria Math" panose="02040503050406030204" pitchFamily="18" charset="0"/>
              </a:rPr>
              <a:t>regularization constant = 0.05</a:t>
            </a:r>
          </a:p>
          <a:p>
            <a:endParaRPr lang="en-US" b="0" dirty="0">
              <a:latin typeface="Rockwell" panose="02060603020205020403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FAD25-A1C7-CE27-CA51-67636A87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Rating Prediction Approach 3</a:t>
            </a:r>
            <a:r>
              <a:rPr lang="en-US" b="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​</a:t>
            </a:r>
            <a:endParaRPr lang="en-US" sz="8800" dirty="0">
              <a:latin typeface="Rockwell" panose="02060603020205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B8CDD-BD90-48F9-2130-A5C6815E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20200" y="0"/>
            <a:ext cx="2971800" cy="6858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FF4220E-7A89-37F6-D899-86F681C5E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247" y="3528424"/>
            <a:ext cx="2085975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0B974E66-8417-119C-F77A-F75FCDC9E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21" y="4002881"/>
            <a:ext cx="5076825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22817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CD04-B018-7E47-43D2-AB77D57F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559886" cy="5302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ckwell" panose="02060603020205020403" pitchFamily="18" charset="0"/>
              </a:rPr>
              <a:t>Item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4B84-4D72-3721-BA8B-879A9ED91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061898"/>
            <a:ext cx="8824365" cy="19807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Rockwell" panose="02060603020205020403" pitchFamily="18" charset="0"/>
              </a:rPr>
              <a:t>Step 1:</a:t>
            </a:r>
            <a:r>
              <a:rPr lang="en-US" sz="1800" dirty="0">
                <a:latin typeface="Rockwell" panose="02060603020205020403" pitchFamily="18" charset="0"/>
              </a:rPr>
              <a:t> Create prediction </a:t>
            </a:r>
            <a:r>
              <a:rPr lang="en-US" sz="1800" dirty="0" err="1">
                <a:latin typeface="Rockwell" panose="02060603020205020403" pitchFamily="18" charset="0"/>
              </a:rPr>
              <a:t>dataframe</a:t>
            </a:r>
            <a:r>
              <a:rPr lang="en-US" sz="1800" dirty="0">
                <a:latin typeface="Rockwell" panose="02060603020205020403" pitchFamily="18" charset="0"/>
              </a:rPr>
              <a:t> from the algorithm. Consists of </a:t>
            </a:r>
            <a:r>
              <a:rPr lang="en-US" sz="1800" dirty="0" err="1">
                <a:latin typeface="Rockwell" panose="02060603020205020403" pitchFamily="18" charset="0"/>
              </a:rPr>
              <a:t>reviewerid</a:t>
            </a:r>
            <a:r>
              <a:rPr lang="en-US" sz="1800" dirty="0">
                <a:latin typeface="Rockwell" panose="02060603020205020403" pitchFamily="18" charset="0"/>
              </a:rPr>
              <a:t>, productid and predicted rating value. </a:t>
            </a:r>
          </a:p>
          <a:p>
            <a:r>
              <a:rPr lang="en-US" sz="1800" b="1" dirty="0">
                <a:latin typeface="Rockwell" panose="02060603020205020403" pitchFamily="18" charset="0"/>
                <a:ea typeface="+mn-lt"/>
                <a:cs typeface="+mn-lt"/>
              </a:rPr>
              <a:t>Step 2:</a:t>
            </a:r>
            <a:r>
              <a:rPr lang="en-US" sz="1800" dirty="0">
                <a:latin typeface="Rockwell" panose="02060603020205020403" pitchFamily="18" charset="0"/>
              </a:rPr>
              <a:t> Create a nested list such that for each reviewer we have the tuple (productid, </a:t>
            </a:r>
            <a:r>
              <a:rPr lang="en-US" sz="1800" dirty="0" err="1">
                <a:latin typeface="Rockwell" panose="02060603020205020403" pitchFamily="18" charset="0"/>
              </a:rPr>
              <a:t>predicted_rating</a:t>
            </a:r>
            <a:r>
              <a:rPr lang="en-US" sz="1800" dirty="0">
                <a:latin typeface="Rockwell" panose="02060603020205020403" pitchFamily="18" charset="0"/>
              </a:rPr>
              <a:t>). </a:t>
            </a:r>
          </a:p>
          <a:p>
            <a:r>
              <a:rPr lang="en-US" sz="1800" b="1" dirty="0">
                <a:latin typeface="Rockwell" panose="02060603020205020403" pitchFamily="18" charset="0"/>
              </a:rPr>
              <a:t>Step 3</a:t>
            </a:r>
            <a:r>
              <a:rPr lang="en-US" sz="1800" dirty="0">
                <a:latin typeface="Rockwell" panose="02060603020205020403" pitchFamily="18" charset="0"/>
              </a:rPr>
              <a:t>: Sort the list such that we get the top 10 values for each user.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11C63-EB55-56C1-1347-F266A694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220200" y="0"/>
            <a:ext cx="297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905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1122</Words>
  <Application>Microsoft Office PowerPoint</Application>
  <PresentationFormat>Widescreen</PresentationFormat>
  <Paragraphs>148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Rockwell</vt:lpstr>
      <vt:lpstr>Wingdings</vt:lpstr>
      <vt:lpstr>Office Theme</vt:lpstr>
      <vt:lpstr>CF-based Groceries Recommender systems Hasnain Gandhi (hg410) Mansi Borole (mb2208) Tarini Divgi (td508)</vt:lpstr>
      <vt:lpstr>PROBLEM &amp; DATASET​</vt:lpstr>
      <vt:lpstr>EDA</vt:lpstr>
      <vt:lpstr>EDA</vt:lpstr>
      <vt:lpstr>PowerPoint Presentation</vt:lpstr>
      <vt:lpstr>Rating Prediction Approach 1</vt:lpstr>
      <vt:lpstr>Rating Prediction Approach 2​</vt:lpstr>
      <vt:lpstr>Rating Prediction Approach 3​</vt:lpstr>
      <vt:lpstr>Item Recommendation</vt:lpstr>
      <vt:lpstr>Metrics</vt:lpstr>
      <vt:lpstr>Future Work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CF-based Groceries Recommender systems Hasnain Gandhi (hg410) Mansi Borole (mb2208) Tarini Divgi (td508)</dc:title>
  <dc:creator>Mansi Borole</dc:creator>
  <cp:lastModifiedBy>Mansi Borole</cp:lastModifiedBy>
  <cp:revision>15</cp:revision>
  <dcterms:created xsi:type="dcterms:W3CDTF">2023-04-27T01:36:25Z</dcterms:created>
  <dcterms:modified xsi:type="dcterms:W3CDTF">2023-05-02T03:20:49Z</dcterms:modified>
</cp:coreProperties>
</file>